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0"/>
  </p:notesMasterIdLst>
  <p:sldIdLst>
    <p:sldId id="261" r:id="rId3"/>
    <p:sldId id="278" r:id="rId4"/>
    <p:sldId id="277" r:id="rId5"/>
    <p:sldId id="282" r:id="rId6"/>
    <p:sldId id="279" r:id="rId7"/>
    <p:sldId id="283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90D"/>
    <a:srgbClr val="ABB840"/>
    <a:srgbClr val="B97439"/>
    <a:srgbClr val="BFB240"/>
    <a:srgbClr val="BB923D"/>
    <a:srgbClr val="C33A37"/>
    <a:srgbClr val="914059"/>
    <a:srgbClr val="BE5838"/>
    <a:srgbClr val="742766"/>
    <a:srgbClr val="3B0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0" autoAdjust="0"/>
    <p:restoredTop sz="68721" autoAdjust="0"/>
  </p:normalViewPr>
  <p:slideViewPr>
    <p:cSldViewPr>
      <p:cViewPr>
        <p:scale>
          <a:sx n="100" d="100"/>
          <a:sy n="100" d="100"/>
        </p:scale>
        <p:origin x="2424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48" y="-40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4074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1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07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14059"/>
            </a:gs>
            <a:gs pos="71000">
              <a:srgbClr val="3B031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fessional and Organizational Development log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7" b="11504"/>
          <a:stretch/>
        </p:blipFill>
        <p:spPr>
          <a:xfrm>
            <a:off x="6400800" y="5692318"/>
            <a:ext cx="2324100" cy="890905"/>
          </a:xfrm>
          <a:prstGeom prst="rect">
            <a:avLst/>
          </a:prstGeom>
        </p:spPr>
      </p:pic>
      <p:sp>
        <p:nvSpPr>
          <p:cNvPr id="5" name="TextBox 4" descr="Liesel Reinhart&#10;Faculty Professional Development Coordinator&#10;"/>
          <p:cNvSpPr txBox="1"/>
          <p:nvPr/>
        </p:nvSpPr>
        <p:spPr>
          <a:xfrm>
            <a:off x="106680" y="5946299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Liesel Reinhart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Faculty </a:t>
            </a:r>
            <a:r>
              <a:rPr lang="en-US" sz="2000" i="1" dirty="0">
                <a:solidFill>
                  <a:schemeClr val="bg1"/>
                </a:solidFill>
              </a:rPr>
              <a:t>Professional Development </a:t>
            </a:r>
            <a:r>
              <a:rPr lang="en-US" sz="2000" i="1" dirty="0" smtClean="0">
                <a:solidFill>
                  <a:schemeClr val="bg1"/>
                </a:solidFill>
              </a:rPr>
              <a:t>Coordinator</a:t>
            </a:r>
          </a:p>
        </p:txBody>
      </p:sp>
      <p:sp>
        <p:nvSpPr>
          <p:cNvPr id="6" name="Rectangle 5" descr="Slides to accompany EPISODE 29 of the MAGIC MOUNTIE PODCAST.&#10;"/>
          <p:cNvSpPr/>
          <p:nvPr/>
        </p:nvSpPr>
        <p:spPr>
          <a:xfrm>
            <a:off x="2533650" y="3283110"/>
            <a:ext cx="422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Slides to accompany EPISODE 29 of the MAGIC MOUNTIE PODCAST.</a:t>
            </a:r>
            <a:endParaRPr lang="en-US" sz="2000" i="1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 descr="Nice Company to Keep:  Meet Other Six Higher Ed Podcasts&#10;" title="PowerPoint Title Header"/>
          <p:cNvSpPr txBox="1"/>
          <p:nvPr/>
        </p:nvSpPr>
        <p:spPr>
          <a:xfrm>
            <a:off x="990600" y="1828800"/>
            <a:ext cx="7315200" cy="1200329"/>
          </a:xfrm>
          <a:prstGeom prst="rect">
            <a:avLst/>
          </a:prstGeom>
          <a:solidFill>
            <a:srgbClr val="BE583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Nice Company to Keep:  Meet Other Six Higher Ed </a:t>
            </a:r>
            <a:r>
              <a:rPr lang="en-US" sz="3600" b="1" dirty="0" smtClean="0">
                <a:solidFill>
                  <a:schemeClr val="bg1"/>
                </a:solidFill>
              </a:rPr>
              <a:t>Podcasts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4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lifornia Community Colleges Podcast&#10;logo on yellow background&#10;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91"/>
          <a:stretch/>
        </p:blipFill>
        <p:spPr bwMode="auto">
          <a:xfrm>
            <a:off x="4800600" y="1981200"/>
            <a:ext cx="3965878" cy="255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642" y="2209800"/>
            <a:ext cx="3944158" cy="4068763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15 Episodes; 2017-current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Chancellor Eloy Oakley and others; all interviews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Kristen </a:t>
            </a:r>
            <a:r>
              <a:rPr lang="en-US" sz="1800" b="1" dirty="0" err="1" smtClean="0">
                <a:solidFill>
                  <a:schemeClr val="bg1"/>
                </a:solidFill>
              </a:rPr>
              <a:t>Soares</a:t>
            </a:r>
            <a:r>
              <a:rPr lang="en-US" sz="1800" b="1" dirty="0" smtClean="0">
                <a:solidFill>
                  <a:schemeClr val="bg1"/>
                </a:solidFill>
              </a:rPr>
              <a:t>, President AICCU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Guided Pathways with Josh </a:t>
            </a:r>
            <a:r>
              <a:rPr lang="en-US" sz="1800" b="1" dirty="0" err="1" smtClean="0">
                <a:solidFill>
                  <a:schemeClr val="bg1"/>
                </a:solidFill>
              </a:rPr>
              <a:t>Wyner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Guided Pathways with Davis Jenkins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>
                <a:solidFill>
                  <a:schemeClr val="bg1"/>
                </a:solidFill>
              </a:rPr>
              <a:t>https://</a:t>
            </a:r>
            <a:r>
              <a:rPr lang="en-US" sz="1100" b="1" dirty="0" err="1">
                <a:solidFill>
                  <a:schemeClr val="bg1"/>
                </a:solidFill>
              </a:rPr>
              <a:t>cccgp.cccco.edu</a:t>
            </a:r>
            <a:r>
              <a:rPr lang="en-US" sz="1100" b="1" dirty="0">
                <a:solidFill>
                  <a:schemeClr val="bg1"/>
                </a:solidFill>
              </a:rPr>
              <a:t>/California-Community-Colleges-Podcast-on-Guided-Pathways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38862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CCC Podcast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TED TALKS EDUCATION&#10;logo pictures man giving speech&#10;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14478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438400"/>
            <a:ext cx="4038600" cy="4068763"/>
          </a:xfrm>
        </p:spPr>
        <p:txBody>
          <a:bodyPr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How </a:t>
            </a:r>
            <a:r>
              <a:rPr lang="en-US" sz="1800" b="1" dirty="0">
                <a:solidFill>
                  <a:schemeClr val="bg1"/>
                </a:solidFill>
              </a:rPr>
              <a:t>I'm using LEGO to teach </a:t>
            </a:r>
            <a:r>
              <a:rPr lang="en-US" sz="1800" b="1" dirty="0" smtClean="0">
                <a:solidFill>
                  <a:schemeClr val="bg1"/>
                </a:solidFill>
              </a:rPr>
              <a:t>Arabic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learn is to be </a:t>
            </a:r>
            <a:r>
              <a:rPr lang="en-US" sz="1800" b="1" dirty="0" smtClean="0">
                <a:solidFill>
                  <a:schemeClr val="bg1"/>
                </a:solidFill>
              </a:rPr>
              <a:t>free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don't teach kids about </a:t>
            </a:r>
            <a:r>
              <a:rPr lang="en-US" sz="1800" b="1" dirty="0" smtClean="0">
                <a:solidFill>
                  <a:schemeClr val="bg1"/>
                </a:solidFill>
              </a:rPr>
              <a:t>sex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Why open a school? To close a </a:t>
            </a:r>
            <a:r>
              <a:rPr lang="en-US" sz="1800" b="1" dirty="0" smtClean="0">
                <a:solidFill>
                  <a:schemeClr val="bg1"/>
                </a:solidFill>
              </a:rPr>
              <a:t>prison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>
                <a:solidFill>
                  <a:schemeClr val="bg1"/>
                </a:solidFill>
              </a:rPr>
              <a:t>nerd's guide to learning everything </a:t>
            </a:r>
            <a:r>
              <a:rPr lang="en-US" sz="1800" b="1" dirty="0" smtClean="0">
                <a:solidFill>
                  <a:schemeClr val="bg1"/>
                </a:solidFill>
              </a:rPr>
              <a:t>online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ultra-low-cost college degree</a:t>
            </a: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https</a:t>
            </a:r>
            <a:r>
              <a:rPr lang="en-US" sz="1100" b="1" dirty="0">
                <a:solidFill>
                  <a:schemeClr val="bg1"/>
                </a:solidFill>
              </a:rPr>
              <a:t>://</a:t>
            </a:r>
            <a:r>
              <a:rPr lang="en-US" sz="1100" b="1" dirty="0" err="1" smtClean="0">
                <a:solidFill>
                  <a:schemeClr val="bg1"/>
                </a:solidFill>
              </a:rPr>
              <a:t>itunes.apple.com</a:t>
            </a:r>
            <a:r>
              <a:rPr lang="en-US" sz="1100" b="1" dirty="0" smtClean="0">
                <a:solidFill>
                  <a:schemeClr val="bg1"/>
                </a:solidFill>
              </a:rPr>
              <a:t>/ca/podcast/</a:t>
            </a:r>
            <a:r>
              <a:rPr lang="en-US" sz="1100" b="1" dirty="0" err="1" smtClean="0">
                <a:solidFill>
                  <a:schemeClr val="bg1"/>
                </a:solidFill>
              </a:rPr>
              <a:t>tedtalks</a:t>
            </a:r>
            <a:r>
              <a:rPr lang="en-US" sz="1100" b="1" dirty="0" smtClean="0">
                <a:solidFill>
                  <a:schemeClr val="bg1"/>
                </a:solidFill>
              </a:rPr>
              <a:t>-education/id470623037?mt=2</a:t>
            </a:r>
          </a:p>
          <a:p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565" y="1636059"/>
            <a:ext cx="3228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96 episodes- topics vary greatly.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Current.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38862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TED Talks Education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e Innovative Teaching Podcast&#10;logo is yellow circle with headphones and microphone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2965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871" y="3389300"/>
            <a:ext cx="4038600" cy="4068763"/>
          </a:xfrm>
        </p:spPr>
        <p:txBody>
          <a:bodyPr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Thinking Like an Influencer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Quick Tip Tuesday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7 Ways to Build Community in Your Classroom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>
                <a:solidFill>
                  <a:schemeClr val="bg1"/>
                </a:solidFill>
              </a:rPr>
              <a:t>https://</a:t>
            </a:r>
            <a:r>
              <a:rPr lang="en-US" sz="1100" b="1" dirty="0" err="1">
                <a:solidFill>
                  <a:schemeClr val="bg1"/>
                </a:solidFill>
              </a:rPr>
              <a:t>itunes.apple.com</a:t>
            </a:r>
            <a:r>
              <a:rPr lang="en-US" sz="1100" b="1" dirty="0">
                <a:solidFill>
                  <a:schemeClr val="bg1"/>
                </a:solidFill>
              </a:rPr>
              <a:t>/us/podcast/innovative-teaching-podcast/id1434129091?mt=2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09835"/>
            <a:ext cx="3651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South Mountain Community </a:t>
            </a:r>
            <a:r>
              <a:rPr lang="en-US" b="1" dirty="0" smtClean="0">
                <a:solidFill>
                  <a:schemeClr val="bg1"/>
                </a:solidFill>
              </a:rPr>
              <a:t>College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12 Episodes; Started Aug 2018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Very short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223717"/>
            <a:ext cx="43434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Innovative Teaching Podcast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:learning Podcast&#10;Logo with blue text and microhone&#10;&#10;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58" y="1559299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821" y="1609165"/>
            <a:ext cx="3944158" cy="4068763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87 Episodes; 2011-2016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From the Chronicle of Higher Ed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Some are “premium” only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You Don’t Know Your Students. This Professor Hopes to Change That.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Are MOOCs Forever?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Sal Khan Hopes to Remake Education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Dissecting One (Extremely Boring) College </a:t>
            </a:r>
            <a:r>
              <a:rPr lang="en-US" sz="1800" b="1" dirty="0" smtClean="0">
                <a:solidFill>
                  <a:schemeClr val="bg1"/>
                </a:solidFill>
              </a:rPr>
              <a:t>Lecture </a:t>
            </a:r>
            <a:r>
              <a:rPr lang="mr-IN" sz="1800" b="1" dirty="0" smtClean="0">
                <a:solidFill>
                  <a:schemeClr val="bg1"/>
                </a:solidFill>
              </a:rPr>
              <a:t>–</a:t>
            </a:r>
            <a:r>
              <a:rPr lang="en-US" sz="1800" b="1" dirty="0" smtClean="0">
                <a:solidFill>
                  <a:schemeClr val="bg1"/>
                </a:solidFill>
              </a:rPr>
              <a:t> PREMIUM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Higher Education Rebel with a Cause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>
                <a:solidFill>
                  <a:schemeClr val="bg1"/>
                </a:solidFill>
              </a:rPr>
              <a:t>https://</a:t>
            </a:r>
            <a:r>
              <a:rPr lang="en-US" sz="1100" b="1" dirty="0" err="1">
                <a:solidFill>
                  <a:schemeClr val="bg1"/>
                </a:solidFill>
              </a:rPr>
              <a:t>www.chronicle.com</a:t>
            </a:r>
            <a:r>
              <a:rPr lang="en-US" sz="1100" b="1" dirty="0">
                <a:solidFill>
                  <a:schemeClr val="bg1"/>
                </a:solidFill>
              </a:rPr>
              <a:t>/</a:t>
            </a:r>
            <a:r>
              <a:rPr lang="en-US" sz="1100" b="1" dirty="0" err="1">
                <a:solidFill>
                  <a:schemeClr val="bg1"/>
                </a:solidFill>
              </a:rPr>
              <a:t>specialreport</a:t>
            </a:r>
            <a:r>
              <a:rPr lang="en-US" sz="1100" b="1" dirty="0">
                <a:solidFill>
                  <a:schemeClr val="bg1"/>
                </a:solidFill>
              </a:rPr>
              <a:t>/Re-Learning-Podcast/34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38862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Re: Learning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quot;Teaching in Higher Ed” logo &#10;has four color bars in blue, red, green, and orange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369" y="12573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9585" y="3380034"/>
            <a:ext cx="4038600" cy="4068763"/>
          </a:xfrm>
        </p:spPr>
        <p:txBody>
          <a:bodyPr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Teaching as an Act of Social Justice and Equity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Antiracist Writing Assessment Ecologies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Supporting Students Who Are Veterans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Laptops: Friend or Foe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Courses as Stories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>
                <a:solidFill>
                  <a:schemeClr val="bg1"/>
                </a:solidFill>
              </a:rPr>
              <a:t>https://</a:t>
            </a:r>
            <a:r>
              <a:rPr lang="en-US" sz="1100" b="1" dirty="0" err="1">
                <a:solidFill>
                  <a:schemeClr val="bg1"/>
                </a:solidFill>
              </a:rPr>
              <a:t>teachinginhighered.com</a:t>
            </a:r>
            <a:r>
              <a:rPr lang="en-US" sz="1100" b="1" dirty="0">
                <a:solidFill>
                  <a:schemeClr val="bg1"/>
                </a:solidFill>
              </a:rPr>
              <a:t>/episodes/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828" y="1554540"/>
            <a:ext cx="39884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Bonni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Stachowiak</a:t>
            </a:r>
            <a:r>
              <a:rPr lang="mr-IN" b="1" dirty="0" smtClean="0">
                <a:solidFill>
                  <a:schemeClr val="bg1"/>
                </a:solidFill>
              </a:rPr>
              <a:t>–</a:t>
            </a:r>
            <a:r>
              <a:rPr lang="en-US" b="1" dirty="0" smtClean="0">
                <a:solidFill>
                  <a:schemeClr val="bg1"/>
                </a:solidFill>
              </a:rPr>
              <a:t> Vanguard University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Private business; accepts sponsorships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Detailed resources</a:t>
            </a:r>
          </a:p>
          <a:p>
            <a:endParaRPr lang="en-US" sz="6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223 Episodes; 2014-Current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All interviews.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969" y="304800"/>
            <a:ext cx="43434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Teaching in Higher Ed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igher Ed Happy Hour white on black square with a wifi icon and information symbol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177887" cy="28250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286000"/>
            <a:ext cx="3944158" cy="4068763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2015-2018 (ended)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Political and chatty/opinionated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Campus Free Speech and Betsy </a:t>
            </a:r>
            <a:r>
              <a:rPr lang="en-US" sz="1800" b="1" dirty="0" err="1" smtClean="0">
                <a:solidFill>
                  <a:schemeClr val="bg1"/>
                </a:solidFill>
              </a:rPr>
              <a:t>DeVos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FAFSA Reform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Tenure Troubles</a:t>
            </a:r>
            <a:endParaRPr lang="en-US" sz="1800" b="1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Finale of “The Americans”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http://</a:t>
            </a:r>
            <a:r>
              <a:rPr lang="en-US" sz="1800" b="1" dirty="0" err="1">
                <a:solidFill>
                  <a:schemeClr val="bg1"/>
                </a:solidFill>
              </a:rPr>
              <a:t>higheredhappyhr.libsyn.com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388620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Higher Ed Happy Hour</a:t>
            </a:r>
            <a:endParaRPr lang="en-US" sz="3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6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picture list slide with color tabs</Template>
  <TotalTime>0</TotalTime>
  <Words>290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Abadi MT Condensed Extra Bold</vt:lpstr>
      <vt:lpstr>Arial</vt:lpstr>
      <vt:lpstr>Calibri</vt:lpstr>
      <vt:lpstr>Mangal</vt:lpstr>
      <vt:lpstr>Times New Roman</vt:lpstr>
      <vt:lpstr>Office Theme</vt:lpstr>
      <vt:lpstr>PowerPoint Presentation</vt:lpstr>
      <vt:lpstr>CCC Podcast</vt:lpstr>
      <vt:lpstr>TED Talks Education</vt:lpstr>
      <vt:lpstr>Innovative Teaching Podcast</vt:lpstr>
      <vt:lpstr>Re: Learning</vt:lpstr>
      <vt:lpstr>Teaching in Higher Ed</vt:lpstr>
      <vt:lpstr>Higher Ed Happy Hour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2017-10-09T19:07:52Z</cp:lastPrinted>
  <dcterms:created xsi:type="dcterms:W3CDTF">2017-08-17T05:50:10Z</dcterms:created>
  <dcterms:modified xsi:type="dcterms:W3CDTF">2018-10-01T21:28:35Z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